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3" r:id="rId2"/>
    <p:sldId id="432" r:id="rId3"/>
    <p:sldId id="414" r:id="rId4"/>
    <p:sldId id="415" r:id="rId5"/>
    <p:sldId id="312" r:id="rId6"/>
    <p:sldId id="429" r:id="rId7"/>
    <p:sldId id="424" r:id="rId8"/>
    <p:sldId id="428" r:id="rId9"/>
    <p:sldId id="426" r:id="rId10"/>
    <p:sldId id="421" r:id="rId11"/>
    <p:sldId id="420" r:id="rId12"/>
    <p:sldId id="416" r:id="rId13"/>
    <p:sldId id="417" r:id="rId14"/>
    <p:sldId id="418" r:id="rId15"/>
    <p:sldId id="419" r:id="rId16"/>
    <p:sldId id="430" r:id="rId17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577"/>
    <a:srgbClr val="D0E8E1"/>
    <a:srgbClr val="FC790C"/>
    <a:srgbClr val="FDA154"/>
    <a:srgbClr val="FF9600"/>
    <a:srgbClr val="B8E32F"/>
    <a:srgbClr val="EBD531"/>
    <a:srgbClr val="FFFFFF"/>
    <a:srgbClr val="C1655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6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24" name="Rectangle 252"/>
          <p:cNvSpPr>
            <a:spLocks noChangeArrowheads="1"/>
          </p:cNvSpPr>
          <p:nvPr userDrawn="1"/>
        </p:nvSpPr>
        <p:spPr bwMode="gray">
          <a:xfrm>
            <a:off x="0" y="912813"/>
            <a:ext cx="3851920" cy="38107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26" name="Rectangle 254"/>
          <p:cNvSpPr>
            <a:spLocks noChangeArrowheads="1"/>
          </p:cNvSpPr>
          <p:nvPr/>
        </p:nvSpPr>
        <p:spPr bwMode="gray">
          <a:xfrm>
            <a:off x="3318510" y="919162"/>
            <a:ext cx="1647190" cy="1662114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3329" name="Rectangle 257"/>
          <p:cNvSpPr>
            <a:spLocks noChangeArrowheads="1"/>
          </p:cNvSpPr>
          <p:nvPr/>
        </p:nvSpPr>
        <p:spPr bwMode="gray">
          <a:xfrm>
            <a:off x="3323463" y="2603426"/>
            <a:ext cx="1654937" cy="1705124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31" name="Rectangle 259"/>
          <p:cNvSpPr>
            <a:spLocks noChangeArrowheads="1"/>
          </p:cNvSpPr>
          <p:nvPr/>
        </p:nvSpPr>
        <p:spPr bwMode="gray">
          <a:xfrm>
            <a:off x="1614128" y="4316413"/>
            <a:ext cx="2676400" cy="1757363"/>
          </a:xfrm>
          <a:prstGeom prst="rect">
            <a:avLst/>
          </a:prstGeom>
          <a:blipFill dpi="0"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3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35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30" name="Rectangle 258"/>
          <p:cNvSpPr>
            <a:spLocks noChangeArrowheads="1"/>
          </p:cNvSpPr>
          <p:nvPr/>
        </p:nvSpPr>
        <p:spPr bwMode="gray">
          <a:xfrm>
            <a:off x="0" y="4310061"/>
            <a:ext cx="1656184" cy="1766887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37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38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3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4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4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43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029200" y="2743200"/>
            <a:ext cx="4114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1905000"/>
            <a:ext cx="3886200" cy="457200"/>
          </a:xfrm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smtClean="0"/>
          </a:p>
        </p:txBody>
      </p:sp>
      <p:sp>
        <p:nvSpPr>
          <p:cNvPr id="24" name="Rectangle 257"/>
          <p:cNvSpPr>
            <a:spLocks noChangeArrowheads="1"/>
          </p:cNvSpPr>
          <p:nvPr userDrawn="1"/>
        </p:nvSpPr>
        <p:spPr bwMode="gray">
          <a:xfrm>
            <a:off x="3321938" y="4314976"/>
            <a:ext cx="1656184" cy="1758874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57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62293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62293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97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8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1885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5105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1515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393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1072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0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2"/>
          </p:nvPr>
        </p:nvSpPr>
        <p:spPr>
          <a:xfrm>
            <a:off x="381000" y="6505575"/>
            <a:ext cx="1905000" cy="2619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4125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4177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157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zh-TW"/>
          </a:p>
        </p:txBody>
      </p:sp>
      <p:sp>
        <p:nvSpPr>
          <p:cNvPr id="1150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3800 w 3800"/>
              <a:gd name="T3" fmla="*/ 0 h 428"/>
              <a:gd name="T4" fmla="*/ 3456 w 3800"/>
              <a:gd name="T5" fmla="*/ 428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5800" y="1295400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17145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196" name="Rectangle 172"/>
          <p:cNvSpPr>
            <a:spLocks noChangeArrowheads="1"/>
          </p:cNvSpPr>
          <p:nvPr/>
        </p:nvSpPr>
        <p:spPr bwMode="gray">
          <a:xfrm>
            <a:off x="-1" y="0"/>
            <a:ext cx="1071563" cy="1117600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84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87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88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89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8" y="5569765"/>
            <a:ext cx="9144000" cy="12882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105&#24180;&#24230;&#34269;&#34899;&#33287;&#20154;&#25991;&#25945;&#23416;&#28145;&#32789;&#23526;&#26045;&#35336;&#30059;(&#35506;&#31243;&#34920;).docx1114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62764" y="526473"/>
            <a:ext cx="3954173" cy="5334577"/>
          </a:xfrm>
        </p:spPr>
        <p:txBody>
          <a:bodyPr/>
          <a:lstStyle/>
          <a:p>
            <a:pPr marL="0" indent="0">
              <a:buNone/>
            </a:pPr>
            <a:endParaRPr lang="en-US" altLang="zh-TW" sz="3600" b="1" dirty="0" smtClean="0">
              <a:solidFill>
                <a:srgbClr val="FF96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9600"/>
                </a:solidFill>
                <a:latin typeface="+mj-lt"/>
                <a:ea typeface="+mj-ea"/>
                <a:cs typeface="+mj-cs"/>
              </a:rPr>
              <a:t>     歡迎訪視委員</a:t>
            </a:r>
            <a:r>
              <a:rPr lang="en-US" altLang="zh-TW" sz="2400" b="1" dirty="0" smtClean="0">
                <a:solidFill>
                  <a:srgbClr val="FF9600"/>
                </a:solidFill>
                <a:ea typeface="新細明體" panose="02020500000000000000" pitchFamily="18" charset="-120"/>
                <a:cs typeface="+mj-cs"/>
              </a:rPr>
              <a:t/>
            </a:r>
            <a:br>
              <a:rPr lang="en-US" altLang="zh-TW" sz="2400" b="1" dirty="0" smtClean="0">
                <a:solidFill>
                  <a:srgbClr val="FF9600"/>
                </a:solidFill>
                <a:ea typeface="新細明體" panose="02020500000000000000" pitchFamily="18" charset="-120"/>
                <a:cs typeface="+mj-cs"/>
              </a:rPr>
            </a:br>
            <a:endParaRPr lang="en-US" altLang="zh-TW" sz="2400" b="1" dirty="0" smtClean="0">
              <a:solidFill>
                <a:srgbClr val="FF9600"/>
              </a:solidFill>
              <a:ea typeface="新細明體" panose="020205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zh-TW" altLang="en-US" sz="4400" b="1" dirty="0" smtClean="0">
                <a:solidFill>
                  <a:srgbClr val="04884E"/>
                </a:solidFill>
                <a:ea typeface="+mj-ea"/>
                <a:cs typeface="+mj-cs"/>
              </a:rPr>
              <a:t>   </a:t>
            </a:r>
            <a:r>
              <a:rPr lang="zh-TW" altLang="en-US" sz="3600" b="1" dirty="0" smtClean="0">
                <a:solidFill>
                  <a:srgbClr val="04884E"/>
                </a:solidFill>
                <a:ea typeface="+mj-ea"/>
                <a:cs typeface="+mj-cs"/>
              </a:rPr>
              <a:t> </a:t>
            </a: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>陳冠君教授</a:t>
            </a:r>
            <a:endParaRPr lang="en-US" altLang="zh-TW" sz="4000" b="1" dirty="0" smtClean="0">
              <a:solidFill>
                <a:srgbClr val="04884E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4884E"/>
                </a:solidFill>
                <a:ea typeface="+mj-ea"/>
                <a:cs typeface="+mj-cs"/>
              </a:rPr>
              <a:t> </a:t>
            </a: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>   </a:t>
            </a: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>柯志明校長</a:t>
            </a:r>
            <a:endParaRPr lang="en-US" altLang="zh-TW" sz="4000" b="1" dirty="0" smtClean="0">
              <a:solidFill>
                <a:srgbClr val="04884E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TW" sz="4000" b="1" dirty="0" smtClean="0">
                <a:solidFill>
                  <a:srgbClr val="04884E"/>
                </a:solidFill>
                <a:ea typeface="+mj-ea"/>
                <a:cs typeface="+mj-cs"/>
              </a:rPr>
              <a:t>   </a:t>
            </a: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> 王伯安主任</a:t>
            </a:r>
            <a:endParaRPr lang="en-US" altLang="zh-TW" sz="4000" b="1" dirty="0" smtClean="0">
              <a:solidFill>
                <a:srgbClr val="04884E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>    李玉美老師</a:t>
            </a:r>
            <a:endParaRPr lang="en-US" altLang="zh-TW" sz="4000" b="1" dirty="0" smtClean="0">
              <a:solidFill>
                <a:srgbClr val="04884E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4884E"/>
                </a:solidFill>
              </a:rPr>
              <a:t>            蒞</a:t>
            </a:r>
            <a:r>
              <a:rPr lang="zh-TW" altLang="en-US" sz="4000" b="1" dirty="0">
                <a:solidFill>
                  <a:srgbClr val="04884E"/>
                </a:solidFill>
              </a:rPr>
              <a:t>校指導</a:t>
            </a:r>
            <a:endParaRPr lang="zh-TW" altLang="en-US" sz="4000" dirty="0"/>
          </a:p>
          <a:p>
            <a:pPr marL="0" indent="0">
              <a:buNone/>
            </a:pP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/>
            </a:r>
            <a:b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</a:br>
            <a:r>
              <a:rPr lang="en-US" altLang="zh-TW" sz="4000" b="1" dirty="0" smtClean="0">
                <a:solidFill>
                  <a:srgbClr val="04884E"/>
                </a:solidFill>
                <a:ea typeface="+mj-ea"/>
                <a:cs typeface="+mj-cs"/>
              </a:rPr>
              <a:t/>
            </a:r>
            <a:br>
              <a:rPr lang="en-US" altLang="zh-TW" sz="4000" b="1" dirty="0" smtClean="0">
                <a:solidFill>
                  <a:srgbClr val="04884E"/>
                </a:solidFill>
                <a:ea typeface="+mj-ea"/>
                <a:cs typeface="+mj-cs"/>
              </a:rPr>
            </a:br>
            <a:r>
              <a:rPr lang="zh-TW" altLang="en-US" sz="4000" b="1" dirty="0" smtClean="0">
                <a:solidFill>
                  <a:srgbClr val="04884E"/>
                </a:solidFill>
                <a:ea typeface="+mj-ea"/>
                <a:cs typeface="+mj-cs"/>
              </a:rPr>
              <a:t>    </a:t>
            </a:r>
            <a:endParaRPr lang="zh-TW" altLang="en-US" sz="40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420000">
            <a:off x="2119428" y="2818201"/>
            <a:ext cx="3293081" cy="34270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圖片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8" t="4382" r="7162" b="12863"/>
          <a:stretch/>
        </p:blipFill>
        <p:spPr bwMode="auto">
          <a:xfrm rot="600000">
            <a:off x="212437" y="337775"/>
            <a:ext cx="3133090" cy="3503930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21299999" rev="0"/>
            </a:camera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8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371600" y="134504"/>
            <a:ext cx="7086600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-5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：辦理校內藝文研習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5" y="1181677"/>
            <a:ext cx="8143875" cy="32385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矩形 3"/>
          <p:cNvSpPr/>
          <p:nvPr/>
        </p:nvSpPr>
        <p:spPr bwMode="auto">
          <a:xfrm>
            <a:off x="147782" y="2687781"/>
            <a:ext cx="8515927" cy="277091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IMG_21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90" y="3766312"/>
            <a:ext cx="4378037" cy="32855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2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371599" y="134504"/>
            <a:ext cx="7532255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-6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行政人員定期巡視及提醒上傳教學照片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51" y="1184565"/>
            <a:ext cx="3000231" cy="53337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341" y="1136072"/>
            <a:ext cx="3407786" cy="5103091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 bwMode="auto">
          <a:xfrm>
            <a:off x="5107709" y="2974109"/>
            <a:ext cx="3223491" cy="628073"/>
          </a:xfrm>
          <a:prstGeom prst="roundRect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圓角矩形 4"/>
          <p:cNvSpPr/>
          <p:nvPr/>
        </p:nvSpPr>
        <p:spPr bwMode="auto">
          <a:xfrm>
            <a:off x="1219200" y="1939636"/>
            <a:ext cx="997527" cy="277091"/>
          </a:xfrm>
          <a:prstGeom prst="roundRect">
            <a:avLst/>
          </a:prstGeom>
          <a:noFill/>
          <a:ln w="57150" cap="flat" cmpd="sng" algn="ctr">
            <a:solidFill>
              <a:srgbClr val="955577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201479" y="148856"/>
            <a:ext cx="7161028" cy="5631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、專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與成長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265623"/>
              </p:ext>
            </p:extLst>
          </p:nvPr>
        </p:nvGraphicFramePr>
        <p:xfrm>
          <a:off x="1073888" y="1414129"/>
          <a:ext cx="7017489" cy="43487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017489"/>
              </a:tblGrid>
              <a:tr h="4348717">
                <a:tc>
                  <a:txBody>
                    <a:bodyPr/>
                    <a:lstStyle/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</a:rPr>
                        <a:t>1.</a:t>
                      </a:r>
                      <a:r>
                        <a:rPr lang="zh-TW" altLang="en-US" sz="2000" kern="100" dirty="0" smtClean="0">
                          <a:effectLst/>
                        </a:rPr>
                        <a:t>  </a:t>
                      </a:r>
                      <a:r>
                        <a:rPr lang="zh-TW" sz="2000" kern="100" dirty="0" smtClean="0">
                          <a:effectLst/>
                        </a:rPr>
                        <a:t>外</a:t>
                      </a:r>
                      <a:r>
                        <a:rPr lang="zh-TW" sz="2000" kern="100" dirty="0">
                          <a:effectLst/>
                        </a:rPr>
                        <a:t>聘教師積極配合教師專業成長需求，不吝惜傾囊</a:t>
                      </a:r>
                      <a:r>
                        <a:rPr lang="zh-TW" sz="2000" kern="100" dirty="0" smtClean="0">
                          <a:effectLst/>
                        </a:rPr>
                        <a:t>教授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kern="100" dirty="0" smtClean="0">
                          <a:effectLst/>
                        </a:rPr>
                        <a:t>     </a:t>
                      </a:r>
                      <a:r>
                        <a:rPr lang="zh-TW" sz="2000" kern="100" dirty="0" smtClean="0">
                          <a:effectLst/>
                        </a:rPr>
                        <a:t>相關</a:t>
                      </a:r>
                      <a:r>
                        <a:rPr lang="zh-TW" sz="2000" kern="100" dirty="0">
                          <a:effectLst/>
                        </a:rPr>
                        <a:t>美術指導技巧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</a:rPr>
                        <a:t>2.</a:t>
                      </a:r>
                      <a:r>
                        <a:rPr lang="zh-TW" altLang="en-US" sz="2000" kern="100" dirty="0" smtClean="0">
                          <a:effectLst/>
                        </a:rPr>
                        <a:t>  </a:t>
                      </a:r>
                      <a:r>
                        <a:rPr lang="zh-TW" sz="2000" kern="100" dirty="0" smtClean="0">
                          <a:effectLst/>
                        </a:rPr>
                        <a:t>校</a:t>
                      </a:r>
                      <a:r>
                        <a:rPr lang="zh-TW" sz="2000" kern="100" dirty="0">
                          <a:effectLst/>
                        </a:rPr>
                        <a:t>內教師協同外聘教師一起上課，拍照記錄學生學習</a:t>
                      </a:r>
                      <a:r>
                        <a:rPr lang="zh-TW" sz="2000" kern="100" dirty="0" smtClean="0">
                          <a:effectLst/>
                        </a:rPr>
                        <a:t>過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kern="100" dirty="0" smtClean="0">
                          <a:effectLst/>
                        </a:rPr>
                        <a:t>     </a:t>
                      </a:r>
                      <a:r>
                        <a:rPr lang="zh-TW" sz="2000" kern="100" dirty="0" smtClean="0">
                          <a:effectLst/>
                        </a:rPr>
                        <a:t>程</a:t>
                      </a:r>
                      <a:r>
                        <a:rPr lang="zh-TW" sz="2000" kern="100" dirty="0">
                          <a:effectLst/>
                        </a:rPr>
                        <a:t>，協助解決教師課堂上的問題。</a:t>
                      </a: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</a:rPr>
                        <a:t>3.</a:t>
                      </a:r>
                      <a:r>
                        <a:rPr lang="zh-TW" altLang="en-US" sz="2000" kern="100" dirty="0" smtClean="0">
                          <a:effectLst/>
                        </a:rPr>
                        <a:t> </a:t>
                      </a:r>
                      <a:r>
                        <a:rPr lang="zh-TW" sz="2000" kern="100" dirty="0" smtClean="0">
                          <a:effectLst/>
                        </a:rPr>
                        <a:t>此</a:t>
                      </a:r>
                      <a:r>
                        <a:rPr lang="zh-TW" sz="2000" kern="100" dirty="0">
                          <a:effectLst/>
                        </a:rPr>
                        <a:t>項計畫的實行受益者不只是學生，老師們也在教學</a:t>
                      </a:r>
                      <a:r>
                        <a:rPr lang="zh-TW" sz="2000" kern="100" dirty="0" smtClean="0">
                          <a:effectLst/>
                        </a:rPr>
                        <a:t>相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000" kern="100" dirty="0" smtClean="0">
                          <a:effectLst/>
                        </a:rPr>
                        <a:t>    </a:t>
                      </a:r>
                      <a:r>
                        <a:rPr lang="zh-TW" sz="2000" kern="100" dirty="0" smtClean="0">
                          <a:effectLst/>
                        </a:rPr>
                        <a:t>長</a:t>
                      </a:r>
                      <a:r>
                        <a:rPr lang="zh-TW" sz="2000" kern="100" dirty="0">
                          <a:effectLst/>
                        </a:rPr>
                        <a:t>中增進藝術與人文的教學知能</a:t>
                      </a:r>
                      <a:r>
                        <a:rPr lang="zh-TW" sz="2000" kern="100" dirty="0" smtClean="0">
                          <a:effectLst/>
                        </a:rPr>
                        <a:t>。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000" kern="100" dirty="0" smtClean="0">
                          <a:effectLst/>
                        </a:rPr>
                        <a:t>4.</a:t>
                      </a:r>
                      <a:r>
                        <a:rPr lang="zh-TW" altLang="en-US" sz="2000" kern="100" dirty="0" smtClean="0">
                          <a:effectLst/>
                        </a:rPr>
                        <a:t> 強化學校教師藝術與人文素養與教學品質</a:t>
                      </a:r>
                      <a:r>
                        <a:rPr lang="zh-TW" altLang="zh-TW" sz="2000" kern="100" dirty="0" smtClean="0">
                          <a:effectLst/>
                        </a:rPr>
                        <a:t>。</a:t>
                      </a:r>
                      <a:endParaRPr lang="en-US" altLang="zh-TW" sz="2000" kern="100" dirty="0" smtClean="0">
                        <a:effectLst/>
                      </a:endParaRPr>
                    </a:p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zh-TW" sz="20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圖片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531" y="3537526"/>
            <a:ext cx="3346161" cy="25215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63" y="4100945"/>
            <a:ext cx="3440285" cy="23932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10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08180"/>
              </p:ext>
            </p:extLst>
          </p:nvPr>
        </p:nvGraphicFramePr>
        <p:xfrm>
          <a:off x="129201" y="1192039"/>
          <a:ext cx="8793125" cy="455566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793125"/>
              </a:tblGrid>
              <a:tr h="4555663">
                <a:tc>
                  <a:txBody>
                    <a:bodyPr/>
                    <a:lstStyle/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利用週三進修活動，定期進行研討。</a:t>
                      </a:r>
                    </a:p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見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 action="ppaction://hlinkfile"/>
                        </a:rPr>
                        <a:t>課程規畫</a:t>
                      </a:r>
                      <a:r>
                        <a:rPr 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hlinkClick r:id="rId2" action="ppaction://hlinkfile"/>
                        </a:rPr>
                        <a:t>表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依教師需求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及學生能力作為課程內容</a:t>
                      </a:r>
                      <a:r>
                        <a:rPr 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，提升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學生學習效果。</a:t>
                      </a:r>
                    </a:p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學生能力可能在起始階段，老師利用創新方式方法提升學生學習興趣</a:t>
                      </a:r>
                      <a:r>
                        <a:rPr 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2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</a:t>
                      </a:r>
                      <a:r>
                        <a:rPr lang="zh-TW" altLang="en-US" sz="22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協同教師熱衷參與，與藝術家一同授課，從中獲取藝文課的</a:t>
                      </a:r>
                      <a:endParaRPr lang="en-US" altLang="zh-TW" sz="2200" kern="100" baseline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2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教學經驗及增進藝文相關知能。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 </a:t>
                      </a:r>
                      <a:r>
                        <a:rPr lang="zh-TW" altLang="en-US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配合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學校活動進行。例如</a:t>
                      </a: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期末成果展演、班親會、運動會</a:t>
                      </a:r>
                      <a:r>
                        <a:rPr lang="zh-TW" sz="22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en-US" altLang="zh-TW" sz="22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R="26543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2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1201479" y="148856"/>
            <a:ext cx="7161028" cy="5631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四、教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與課程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4424218"/>
            <a:ext cx="3571759" cy="25176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8" y="4535055"/>
            <a:ext cx="4932218" cy="223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27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2181" y="1348509"/>
            <a:ext cx="7305963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透過活潑多樣的教學活動，提升學生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文化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鼓勵學生積極參加各項藝文競賽，提升藝文風氣。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透過週三研習討論教學成效及計畫執行進度。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計畫結束後請學生填寫問卷以及教師計畫建議單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2400" dirty="0" smtClean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dirty="0">
                <a:solidFill>
                  <a:schemeClr val="lt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專業表演藝術、視覺藝術教師進駐，與本校教師</a:t>
            </a:r>
            <a:r>
              <a:rPr lang="zh-TW" altLang="en-US" dirty="0">
                <a:solidFill>
                  <a:schemeClr val="lt1"/>
                </a:solidFill>
              </a:rPr>
              <a:t>進行協同教學，對於本校表演藝術教學與視覺藝術品質提昇有相當大的助益。並利用藝文教學深耕經費聘幫助教師增能。</a:t>
            </a:r>
          </a:p>
          <a:p>
            <a:endParaRPr lang="zh-TW" altLang="en-US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201479" y="148856"/>
            <a:ext cx="7161028" cy="5631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、成效與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資源檢核</a:t>
            </a:r>
          </a:p>
        </p:txBody>
      </p:sp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68" y="4100946"/>
            <a:ext cx="3628332" cy="2506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820" y="4164647"/>
            <a:ext cx="2914650" cy="2186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09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201479" y="148856"/>
            <a:ext cx="7161028" cy="56311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未來展望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88291" y="1582341"/>
            <a:ext cx="77585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落實藝術與人文課程教學，教學正常化，提升授課教師相關教學能力，藉以透過辦理多樣性的藝文學習活動，讓藝文氛圍環繞在校園的每個角落。以藝術涵養學生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的氣質，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啟迪學生對美的事物的感受力並凝聚教師對藝文活動的共識，鼓勵對藝文教學有興趣的教師投入藝文推展的行列，是我們持續努力的目標。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聘請專業表演藝術、視覺藝術教師進駐，與本校教師進行協同教學，對於本校表演藝術教學與視覺藝術品質提昇有相當大的助益。並利用藝文教學深耕經費聘幫助教師增能。</a:t>
            </a:r>
          </a:p>
        </p:txBody>
      </p:sp>
    </p:spTree>
    <p:extLst>
      <p:ext uri="{BB962C8B-B14F-4D97-AF65-F5344CB8AC3E}">
        <p14:creationId xmlns:p14="http://schemas.microsoft.com/office/powerpoint/2010/main" val="285746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29673" y="1348510"/>
            <a:ext cx="76384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文鼎粗行楷" panose="02010609010101010101" pitchFamily="49" charset="-120"/>
              </a:rPr>
              <a:t>想像力比知識更重要，因為知識是有限的，而想像力概括著世界上的一切，推動著進步，是知識的泉源</a:t>
            </a:r>
            <a:r>
              <a:rPr lang="en-US" altLang="zh-TW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文鼎粗行楷" panose="02010609010101010101" pitchFamily="49" charset="-120"/>
              </a:rPr>
              <a:t>~</a:t>
            </a:r>
            <a:r>
              <a:rPr lang="zh-TW" alt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文鼎粗行楷" panose="02010609010101010101" pitchFamily="49" charset="-120"/>
              </a:rPr>
              <a:t>愛因斯坦</a:t>
            </a:r>
            <a:r>
              <a:rPr lang="zh-TW" altLang="en-US" dirty="0" smtClean="0">
                <a:solidFill>
                  <a:schemeClr val="lt1"/>
                </a:solidFill>
              </a:rPr>
              <a:t>提昇</a:t>
            </a:r>
            <a:r>
              <a:rPr lang="zh-TW" altLang="en-US" dirty="0">
                <a:solidFill>
                  <a:schemeClr val="lt1"/>
                </a:solidFill>
              </a:rPr>
              <a:t>有相當大的助益。並利用藝文教學深耕經費聘幫助教師增能</a:t>
            </a:r>
            <a:r>
              <a:rPr lang="zh-TW" altLang="en-US" dirty="0" smtClean="0">
                <a:solidFill>
                  <a:schemeClr val="lt1"/>
                </a:solidFill>
              </a:rPr>
              <a:t>。</a:t>
            </a:r>
            <a:endParaRPr lang="zh-TW" altLang="en-US" dirty="0">
              <a:solidFill>
                <a:schemeClr val="lt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53" y="3277610"/>
            <a:ext cx="4590473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2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62764" y="987425"/>
            <a:ext cx="3954173" cy="4873625"/>
          </a:xfrm>
        </p:spPr>
        <p:txBody>
          <a:bodyPr/>
          <a:lstStyle/>
          <a:p>
            <a:pPr marL="0" indent="0">
              <a:buNone/>
            </a:pPr>
            <a:endParaRPr lang="en-US" altLang="zh-TW" sz="3600" b="1" dirty="0" smtClean="0">
              <a:solidFill>
                <a:srgbClr val="FF96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zh-TW" altLang="en-US" sz="3600" b="1" dirty="0" smtClean="0">
                <a:solidFill>
                  <a:srgbClr val="FF9600"/>
                </a:solidFill>
                <a:latin typeface="+mj-lt"/>
                <a:ea typeface="+mj-ea"/>
                <a:cs typeface="+mj-cs"/>
              </a:rPr>
              <a:t>嘉義縣</a:t>
            </a:r>
            <a:r>
              <a:rPr lang="zh-TW" altLang="en-US" sz="3600" b="1" dirty="0">
                <a:solidFill>
                  <a:srgbClr val="FF9600"/>
                </a:solidFill>
                <a:latin typeface="+mj-lt"/>
                <a:ea typeface="+mj-ea"/>
                <a:cs typeface="+mj-cs"/>
              </a:rPr>
              <a:t>三江國小</a:t>
            </a:r>
            <a:r>
              <a:rPr lang="en-US" altLang="zh-TW" sz="2400" b="1" dirty="0">
                <a:solidFill>
                  <a:srgbClr val="FF9600"/>
                </a:solidFill>
                <a:ea typeface="新細明體" panose="02020500000000000000" pitchFamily="18" charset="-120"/>
                <a:cs typeface="+mj-cs"/>
              </a:rPr>
              <a:t/>
            </a:r>
            <a:br>
              <a:rPr lang="en-US" altLang="zh-TW" sz="2400" b="1" dirty="0">
                <a:solidFill>
                  <a:srgbClr val="FF9600"/>
                </a:solidFill>
                <a:ea typeface="新細明體" panose="02020500000000000000" pitchFamily="18" charset="-120"/>
                <a:cs typeface="+mj-cs"/>
              </a:rPr>
            </a:br>
            <a:endParaRPr lang="en-US" altLang="zh-TW" sz="2400" b="1" dirty="0" smtClean="0">
              <a:solidFill>
                <a:srgbClr val="FF9600"/>
              </a:solidFill>
              <a:ea typeface="新細明體" panose="02020500000000000000" pitchFamily="18" charset="-120"/>
              <a:cs typeface="+mj-cs"/>
            </a:endParaRPr>
          </a:p>
          <a:p>
            <a:pPr marL="0" indent="0">
              <a:buNone/>
            </a:pPr>
            <a:r>
              <a:rPr lang="en-US" altLang="zh-TW" sz="4400" b="1" dirty="0" smtClean="0">
                <a:solidFill>
                  <a:srgbClr val="04884E"/>
                </a:solidFill>
                <a:ea typeface="+mj-ea"/>
                <a:cs typeface="+mj-cs"/>
              </a:rPr>
              <a:t>105</a:t>
            </a:r>
            <a:r>
              <a:rPr lang="zh-TW" altLang="en-US" sz="4400" b="1" dirty="0">
                <a:solidFill>
                  <a:srgbClr val="04884E"/>
                </a:solidFill>
                <a:ea typeface="+mj-ea"/>
                <a:cs typeface="+mj-cs"/>
              </a:rPr>
              <a:t>年藝文深耕</a:t>
            </a:r>
            <a:r>
              <a:rPr lang="en-US" altLang="zh-TW" sz="4400" b="1" dirty="0">
                <a:solidFill>
                  <a:srgbClr val="04884E"/>
                </a:solidFill>
                <a:ea typeface="+mj-ea"/>
                <a:cs typeface="+mj-cs"/>
              </a:rPr>
              <a:t/>
            </a:r>
            <a:br>
              <a:rPr lang="en-US" altLang="zh-TW" sz="4400" b="1" dirty="0">
                <a:solidFill>
                  <a:srgbClr val="04884E"/>
                </a:solidFill>
                <a:ea typeface="+mj-ea"/>
                <a:cs typeface="+mj-cs"/>
              </a:rPr>
            </a:br>
            <a:r>
              <a:rPr lang="zh-TW" altLang="en-US" sz="4400" b="1" dirty="0">
                <a:solidFill>
                  <a:srgbClr val="04884E"/>
                </a:solidFill>
                <a:ea typeface="+mj-ea"/>
                <a:cs typeface="+mj-cs"/>
              </a:rPr>
              <a:t>計畫訪視簡報</a:t>
            </a:r>
            <a:r>
              <a:rPr lang="zh-TW" altLang="en-US" sz="4000" b="1" dirty="0">
                <a:solidFill>
                  <a:srgbClr val="04884E"/>
                </a:solidFill>
                <a:ea typeface="+mj-ea"/>
                <a:cs typeface="+mj-cs"/>
              </a:rPr>
              <a:t/>
            </a:r>
            <a:br>
              <a:rPr lang="zh-TW" altLang="en-US" sz="4000" b="1" dirty="0">
                <a:solidFill>
                  <a:srgbClr val="04884E"/>
                </a:solidFill>
                <a:ea typeface="+mj-ea"/>
                <a:cs typeface="+mj-cs"/>
              </a:rPr>
            </a:br>
            <a:r>
              <a:rPr lang="en-US" altLang="zh-TW" sz="4000" b="1" dirty="0">
                <a:solidFill>
                  <a:srgbClr val="04884E"/>
                </a:solidFill>
                <a:ea typeface="+mj-ea"/>
                <a:cs typeface="+mj-cs"/>
              </a:rPr>
              <a:t/>
            </a:r>
            <a:br>
              <a:rPr lang="en-US" altLang="zh-TW" sz="4000" b="1" dirty="0">
                <a:solidFill>
                  <a:srgbClr val="04884E"/>
                </a:solidFill>
                <a:ea typeface="+mj-ea"/>
                <a:cs typeface="+mj-cs"/>
              </a:rPr>
            </a:br>
            <a:r>
              <a:rPr lang="zh-TW" altLang="en-US" sz="2800" b="1" dirty="0">
                <a:solidFill>
                  <a:srgbClr val="04884E"/>
                </a:solidFill>
                <a:ea typeface="+mj-ea"/>
                <a:cs typeface="+mj-cs"/>
              </a:rPr>
              <a:t>報告人：校長 陳俊雄</a:t>
            </a:r>
            <a:endParaRPr lang="zh-TW" altLang="en-US" sz="28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8822" y="609687"/>
            <a:ext cx="2586355" cy="37684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17" y="4119417"/>
            <a:ext cx="4678392" cy="24060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4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371600" y="171450"/>
            <a:ext cx="7086600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簡報大綱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748146" y="1570759"/>
            <a:ext cx="7086600" cy="3934114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一、學校簡介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、行政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與管理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、專業與成長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、教學與課程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、資源與成效檢核</a:t>
            </a:r>
            <a:endParaRPr lang="en-US" altLang="zh-TW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、未來發展規劃</a:t>
            </a:r>
            <a:endParaRPr lang="zh-TW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310" y="1315633"/>
            <a:ext cx="3251199" cy="2438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45" y="4054763"/>
            <a:ext cx="3546764" cy="2299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70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/>
                <a:ea typeface="新細明體"/>
              </a:rPr>
              <a:t>、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學校簡介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290469"/>
              </p:ext>
            </p:extLst>
          </p:nvPr>
        </p:nvGraphicFramePr>
        <p:xfrm>
          <a:off x="179512" y="1412776"/>
          <a:ext cx="8784976" cy="4318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  <a:gridCol w="4680520"/>
              </a:tblGrid>
              <a:tr h="720080"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zh-TW" sz="24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嘉義縣東石鄉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三江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國小</a:t>
                      </a: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地址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：嘉義縣東石鄉三家村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號</a:t>
                      </a: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/>
                </a:tc>
              </a:tr>
              <a:tr h="623006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教職員工人數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alt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學生</a:t>
                      </a:r>
                      <a:r>
                        <a:rPr lang="zh-TW" sz="24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人數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65        </a:t>
                      </a:r>
                      <a:r>
                        <a:rPr lang="zh-TW" sz="2400" b="1" kern="10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班級數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932364">
                <a:tc gridSpan="2">
                  <a:txBody>
                    <a:bodyPr/>
                    <a:lstStyle/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學校地理位置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過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</a:t>
                      </a:r>
                      <a:r>
                        <a:rPr lang="zh-TW" altLang="en-US" sz="2400" kern="1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石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大橋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後三塊厝村落</a:t>
                      </a: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/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ctr"/>
                </a:tc>
              </a:tr>
              <a:tr h="1857333">
                <a:tc>
                  <a:txBody>
                    <a:bodyPr/>
                    <a:lstStyle/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學區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三家村 永屯村 海埔村</a:t>
                      </a:r>
                      <a:endParaRPr lang="en-US" altLang="zh-TW" sz="240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20470" algn="l"/>
                          <a:tab pos="304800" algn="l"/>
                        </a:tabLst>
                        <a:defRPr/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20470" algn="l"/>
                          <a:tab pos="304800" algn="l"/>
                        </a:tabLst>
                        <a:defRPr/>
                      </a:pPr>
                      <a:r>
                        <a:rPr lang="zh-TW" altLang="en-US" sz="2400" b="1" kern="10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學區狀況</a:t>
                      </a:r>
                      <a:r>
                        <a:rPr lang="zh-TW" alt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家長大多以剝蚵或漁業為生</a:t>
                      </a:r>
                      <a:endParaRPr lang="zh-TW" altLang="zh-TW" sz="2400" b="1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0" algn="l">
                        <a:lnSpc>
                          <a:spcPts val="2200"/>
                        </a:lnSpc>
                        <a:spcAft>
                          <a:spcPts val="0"/>
                        </a:spcAft>
                        <a:tabLst>
                          <a:tab pos="1220470" algn="l"/>
                          <a:tab pos="304800" algn="l"/>
                        </a:tabLst>
                      </a:pPr>
                      <a:endParaRPr lang="zh-TW" sz="2400" b="1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7780" marR="17780" marT="0" marB="0" anchor="b"/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indent="0" algn="just">
                        <a:spcAft>
                          <a:spcPts val="0"/>
                        </a:spcAft>
                      </a:pPr>
                      <a:endParaRPr lang="en-US" altLang="zh-TW" sz="2400" b="1" kern="100" dirty="0" smtClean="0">
                        <a:solidFill>
                          <a:srgbClr val="00206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17780" marR="17780" marT="0" marB="0" anchor="b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52936"/>
            <a:ext cx="3816424" cy="27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7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34504"/>
            <a:ext cx="7086600" cy="487363"/>
          </a:xfrm>
        </p:spPr>
        <p:txBody>
          <a:bodyPr/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、行政與管理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333447"/>
              </p:ext>
            </p:extLst>
          </p:nvPr>
        </p:nvGraphicFramePr>
        <p:xfrm>
          <a:off x="110301" y="1204165"/>
          <a:ext cx="8645772" cy="47071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645772"/>
              </a:tblGrid>
              <a:tr h="4707108">
                <a:tc>
                  <a:txBody>
                    <a:bodyPr/>
                    <a:lstStyle/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>
                          <a:effectLst/>
                        </a:rPr>
                        <a:t>根據學校特色</a:t>
                      </a:r>
                      <a:r>
                        <a:rPr lang="zh-TW" sz="2400" kern="100" dirty="0" smtClean="0">
                          <a:effectLst/>
                        </a:rPr>
                        <a:t>規劃</a:t>
                      </a:r>
                      <a:r>
                        <a:rPr lang="zh-TW" altLang="en-US" sz="2400" kern="100" dirty="0" smtClean="0">
                          <a:effectLst/>
                        </a:rPr>
                        <a:t>並撰寫</a:t>
                      </a:r>
                      <a:r>
                        <a:rPr lang="zh-TW" sz="2400" kern="100" dirty="0" smtClean="0">
                          <a:effectLst/>
                        </a:rPr>
                        <a:t>藝術</a:t>
                      </a:r>
                      <a:r>
                        <a:rPr lang="zh-TW" sz="2400" kern="100" dirty="0">
                          <a:effectLst/>
                        </a:rPr>
                        <a:t>與人文課程。</a:t>
                      </a:r>
                    </a:p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altLang="en-US" sz="2400" kern="100" dirty="0" smtClean="0">
                          <a:effectLst/>
                        </a:rPr>
                        <a:t>於日常晨會</a:t>
                      </a: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、校務會議等全體會議中報告事項及推動現況</a:t>
                      </a:r>
                      <a:r>
                        <a:rPr lang="zh-TW" sz="2400" kern="100" dirty="0" smtClean="0">
                          <a:effectLst/>
                        </a:rPr>
                        <a:t>。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342900" marR="265430" lvl="0" indent="-34290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105</a:t>
                      </a:r>
                      <a:r>
                        <a:rPr lang="zh-TW" altLang="zh-TW" sz="2400" kern="100" dirty="0" smtClean="0">
                          <a:effectLst/>
                        </a:rPr>
                        <a:t>年度開始參與申請此計畫，</a:t>
                      </a:r>
                      <a:r>
                        <a:rPr lang="zh-TW" altLang="en-US" sz="2400" kern="100" dirty="0" smtClean="0">
                          <a:effectLst/>
                        </a:rPr>
                        <a:t>依規定上藝拍即合網站上媒合</a:t>
                      </a:r>
                      <a:r>
                        <a:rPr lang="zh-TW" altLang="zh-TW" sz="2400" kern="100" dirty="0" smtClean="0">
                          <a:effectLst/>
                        </a:rPr>
                        <a:t>。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342900" marR="265430" lvl="0" indent="-34290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2400" kern="100" dirty="0" smtClean="0">
                          <a:effectLst/>
                        </a:rPr>
                        <a:t>提升</a:t>
                      </a:r>
                      <a:r>
                        <a:rPr lang="zh-TW" sz="2400" kern="100" dirty="0">
                          <a:effectLst/>
                        </a:rPr>
                        <a:t>教師藝術與人文教學能力，鼓勵教師</a:t>
                      </a:r>
                      <a:r>
                        <a:rPr lang="zh-TW" sz="2400" kern="100" dirty="0" smtClean="0">
                          <a:effectLst/>
                        </a:rPr>
                        <a:t>參加</a:t>
                      </a:r>
                      <a:r>
                        <a:rPr lang="zh-TW" altLang="en-US" sz="2400" kern="100" dirty="0" smtClean="0">
                          <a:effectLst/>
                        </a:rPr>
                        <a:t>相關研習</a:t>
                      </a:r>
                      <a:r>
                        <a:rPr lang="zh-TW" sz="2400" kern="100" dirty="0" smtClean="0">
                          <a:effectLst/>
                        </a:rPr>
                        <a:t>。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 smtClean="0">
                          <a:effectLst/>
                        </a:rPr>
                        <a:t>5.</a:t>
                      </a:r>
                      <a:r>
                        <a:rPr lang="zh-TW" altLang="en-US" sz="2400" kern="100" dirty="0" smtClean="0">
                          <a:effectLst/>
                        </a:rPr>
                        <a:t> 辦理校內教師藝術與人文研習</a:t>
                      </a:r>
                      <a:r>
                        <a:rPr lang="zh-TW" altLang="en-US" sz="2400" kern="100" dirty="0" smtClean="0">
                          <a:effectLst/>
                          <a:latin typeface="新細明體"/>
                          <a:ea typeface="新細明體"/>
                        </a:rPr>
                        <a:t>。</a:t>
                      </a:r>
                      <a:endParaRPr lang="zh-TW" sz="2400" kern="100" dirty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 smtClean="0">
                          <a:effectLst/>
                        </a:rPr>
                        <a:t>6.</a:t>
                      </a:r>
                      <a:r>
                        <a:rPr lang="zh-TW" altLang="en-US" sz="2400" kern="100" dirty="0" smtClean="0">
                          <a:effectLst/>
                        </a:rPr>
                        <a:t> 行政人員定期至各班巡堂拍照並提醒各班導師拍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kern="100" dirty="0" smtClean="0">
                          <a:effectLst/>
                        </a:rPr>
                        <a:t>    照記錄</a:t>
                      </a:r>
                      <a:r>
                        <a:rPr lang="zh-TW" altLang="zh-TW" sz="2400" kern="100" dirty="0" smtClean="0">
                          <a:effectLst/>
                        </a:rPr>
                        <a:t>。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2400" kern="100" dirty="0" smtClean="0">
                          <a:effectLst/>
                        </a:rPr>
                        <a:t>7.</a:t>
                      </a:r>
                      <a:r>
                        <a:rPr lang="zh-TW" altLang="en-US" sz="2400" kern="100" dirty="0" smtClean="0">
                          <a:effectLst/>
                        </a:rPr>
                        <a:t> </a:t>
                      </a:r>
                      <a:r>
                        <a:rPr lang="zh-TW" sz="2400" kern="100" dirty="0" smtClean="0">
                          <a:effectLst/>
                        </a:rPr>
                        <a:t>配合</a:t>
                      </a:r>
                      <a:r>
                        <a:rPr lang="zh-TW" sz="2400" kern="100" dirty="0">
                          <a:effectLst/>
                        </a:rPr>
                        <a:t>學校行事，利用班親會或運動會，邀請家長進入</a:t>
                      </a:r>
                      <a:r>
                        <a:rPr lang="zh-TW" sz="2400" kern="100" dirty="0" smtClean="0">
                          <a:effectLst/>
                        </a:rPr>
                        <a:t>學校</a:t>
                      </a:r>
                      <a:r>
                        <a:rPr lang="zh-TW" altLang="en-US" sz="2400" kern="100" dirty="0" smtClean="0">
                          <a:effectLst/>
                        </a:rPr>
                        <a:t> 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265430" lvl="0" indent="0">
                        <a:lnSpc>
                          <a:spcPct val="12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zh-TW" altLang="en-US" sz="2400" kern="100" dirty="0" smtClean="0">
                          <a:effectLst/>
                        </a:rPr>
                        <a:t>    </a:t>
                      </a:r>
                      <a:r>
                        <a:rPr lang="zh-TW" sz="2400" kern="100" dirty="0" smtClean="0">
                          <a:effectLst/>
                        </a:rPr>
                        <a:t>欣賞</a:t>
                      </a:r>
                      <a:r>
                        <a:rPr lang="zh-TW" sz="2400" kern="100" dirty="0">
                          <a:effectLst/>
                        </a:rPr>
                        <a:t>學生的作品，深入了解學校的教學活動。</a:t>
                      </a:r>
                      <a:endParaRPr lang="zh-TW" sz="24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51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45309" y="134504"/>
            <a:ext cx="7878617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-2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：運用學校教職員會議宣導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" y="1399437"/>
            <a:ext cx="3804350" cy="285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46" y="2678546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36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45309" y="134504"/>
            <a:ext cx="7878617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依規定進入藝拍即合網站媒合及成果上傳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1" y="1246909"/>
            <a:ext cx="7185891" cy="221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2" y="3705225"/>
            <a:ext cx="7143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145309" y="134504"/>
            <a:ext cx="7878617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-3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依規定進入藝拍即合網站媒合及成果上傳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91" y="1246909"/>
            <a:ext cx="7185891" cy="221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962" y="3705225"/>
            <a:ext cx="7143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6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8" y="1124745"/>
            <a:ext cx="8784976" cy="21602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3" y="3429000"/>
            <a:ext cx="8964488" cy="2126633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1371600" y="134504"/>
            <a:ext cx="7086600" cy="4873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-4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：鼓勵教師參加藝文研習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6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82TGp_food_light_ani">
  <a:themeElements>
    <a:clrScheme name="282TGp_food_light_ani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89CA64"/>
      </a:accent1>
      <a:accent2>
        <a:srgbClr val="D9C215"/>
      </a:accent2>
      <a:accent3>
        <a:srgbClr val="FFFFFF"/>
      </a:accent3>
      <a:accent4>
        <a:srgbClr val="000000"/>
      </a:accent4>
      <a:accent5>
        <a:srgbClr val="C4E1B8"/>
      </a:accent5>
      <a:accent6>
        <a:srgbClr val="C4B012"/>
      </a:accent6>
      <a:hlink>
        <a:srgbClr val="04884E"/>
      </a:hlink>
      <a:folHlink>
        <a:srgbClr val="FF9600"/>
      </a:folHlink>
    </a:clrScheme>
    <a:fontScheme name="282TGp_foo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82TGp_food_light_ani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89CA64"/>
        </a:accent1>
        <a:accent2>
          <a:srgbClr val="D9C215"/>
        </a:accent2>
        <a:accent3>
          <a:srgbClr val="FFFFFF"/>
        </a:accent3>
        <a:accent4>
          <a:srgbClr val="000000"/>
        </a:accent4>
        <a:accent5>
          <a:srgbClr val="C4E1B8"/>
        </a:accent5>
        <a:accent6>
          <a:srgbClr val="C4B012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2TGp_food_light_ani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D4502C"/>
        </a:accent1>
        <a:accent2>
          <a:srgbClr val="D7AE3B"/>
        </a:accent2>
        <a:accent3>
          <a:srgbClr val="FFFFFF"/>
        </a:accent3>
        <a:accent4>
          <a:srgbClr val="000000"/>
        </a:accent4>
        <a:accent5>
          <a:srgbClr val="E6B3AC"/>
        </a:accent5>
        <a:accent6>
          <a:srgbClr val="C39D35"/>
        </a:accent6>
        <a:hlink>
          <a:srgbClr val="1C74B0"/>
        </a:hlink>
        <a:folHlink>
          <a:srgbClr val="85C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291TGp_education_light</Template>
  <TotalTime>1499</TotalTime>
  <Words>791</Words>
  <Application>Microsoft Office PowerPoint</Application>
  <PresentationFormat>如螢幕大小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文鼎粗行楷</vt:lpstr>
      <vt:lpstr>微軟正黑體</vt:lpstr>
      <vt:lpstr>新細明體</vt:lpstr>
      <vt:lpstr>標楷體</vt:lpstr>
      <vt:lpstr>Arial</vt:lpstr>
      <vt:lpstr>Times New Roman</vt:lpstr>
      <vt:lpstr>Wingdings</vt:lpstr>
      <vt:lpstr>282TGp_food_light_ani</vt:lpstr>
      <vt:lpstr>PowerPoint 簡報</vt:lpstr>
      <vt:lpstr>PowerPoint 簡報</vt:lpstr>
      <vt:lpstr>PowerPoint 簡報</vt:lpstr>
      <vt:lpstr>一、學校簡介</vt:lpstr>
      <vt:lpstr>二、行政與管理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2F_PC</dc:creator>
  <cp:lastModifiedBy>徐鶴綾</cp:lastModifiedBy>
  <cp:revision>229</cp:revision>
  <dcterms:created xsi:type="dcterms:W3CDTF">2015-04-25T13:22:48Z</dcterms:created>
  <dcterms:modified xsi:type="dcterms:W3CDTF">2016-11-13T23:46:08Z</dcterms:modified>
</cp:coreProperties>
</file>